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9144000" cx="6858000"/>
  <p:notesSz cx="6858000" cy="9144000"/>
  <p:embeddedFontLst>
    <p:embeddedFont>
      <p:font typeface="Raleway"/>
      <p:regular r:id="rId7"/>
      <p:bold r:id="rId8"/>
      <p:italic r:id="rId9"/>
      <p:boldItalic r:id="rId10"/>
    </p:embeddedFont>
    <p:embeddedFont>
      <p:font typeface="Raleway ExtraBold"/>
      <p:bold r:id="rId11"/>
      <p:boldItalic r:id="rId12"/>
    </p:embeddedFont>
    <p:embeddedFont>
      <p:font typeface="Raleway Light"/>
      <p:regular r:id="rId13"/>
      <p:bold r:id="rId14"/>
      <p:italic r:id="rId15"/>
      <p:boldItalic r:id="rId16"/>
    </p:embeddedFont>
    <p:embeddedFont>
      <p:font typeface="Raleway Medium"/>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1" roundtripDataSignature="AMtx7miEKLfxm+zjqQsDvEJPV/E1onOF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Medium-boldItalic.fntdata"/><Relationship Id="rId11" Type="http://schemas.openxmlformats.org/officeDocument/2006/relationships/font" Target="fonts/RalewayExtraBold-bold.fntdata"/><Relationship Id="rId10" Type="http://schemas.openxmlformats.org/officeDocument/2006/relationships/font" Target="fonts/Raleway-boldItalic.fntdata"/><Relationship Id="rId21" Type="http://customschemas.google.com/relationships/presentationmetadata" Target="metadata"/><Relationship Id="rId13" Type="http://schemas.openxmlformats.org/officeDocument/2006/relationships/font" Target="fonts/RalewayLight-regular.fntdata"/><Relationship Id="rId12" Type="http://schemas.openxmlformats.org/officeDocument/2006/relationships/font" Target="fonts/RalewayExtra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aleway-italic.fntdata"/><Relationship Id="rId15" Type="http://schemas.openxmlformats.org/officeDocument/2006/relationships/font" Target="fonts/RalewayLight-italic.fntdata"/><Relationship Id="rId14" Type="http://schemas.openxmlformats.org/officeDocument/2006/relationships/font" Target="fonts/RalewayLight-bold.fntdata"/><Relationship Id="rId17" Type="http://schemas.openxmlformats.org/officeDocument/2006/relationships/font" Target="fonts/RalewayMedium-regular.fntdata"/><Relationship Id="rId16" Type="http://schemas.openxmlformats.org/officeDocument/2006/relationships/font" Target="fonts/RalewayLight-boldItalic.fntdata"/><Relationship Id="rId5" Type="http://schemas.openxmlformats.org/officeDocument/2006/relationships/notesMaster" Target="notesMasters/notesMaster1.xml"/><Relationship Id="rId19" Type="http://schemas.openxmlformats.org/officeDocument/2006/relationships/font" Target="fonts/RalewayMedium-italic.fntdata"/><Relationship Id="rId6" Type="http://schemas.openxmlformats.org/officeDocument/2006/relationships/slide" Target="slides/slide1.xml"/><Relationship Id="rId18" Type="http://schemas.openxmlformats.org/officeDocument/2006/relationships/font" Target="fonts/RalewayMedium-bold.fntdata"/><Relationship Id="rId7" Type="http://schemas.openxmlformats.org/officeDocument/2006/relationships/font" Target="fonts/Raleway-regular.fntdata"/><Relationship Id="rId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514350" y="1496484"/>
            <a:ext cx="5829300" cy="318346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857250" y="4802717"/>
            <a:ext cx="5143500" cy="220768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528108" y="2377546"/>
            <a:ext cx="5801784"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1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72577" y="3622015"/>
            <a:ext cx="774911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1227798" y="2186121"/>
            <a:ext cx="774911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467916" y="2279653"/>
            <a:ext cx="5915025" cy="38036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467916" y="6119286"/>
            <a:ext cx="5915025" cy="20002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p5"/>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471488" y="2434167"/>
            <a:ext cx="291465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6"/>
          <p:cNvSpPr txBox="1"/>
          <p:nvPr>
            <p:ph idx="2" type="body"/>
          </p:nvPr>
        </p:nvSpPr>
        <p:spPr>
          <a:xfrm>
            <a:off x="3471863" y="2434167"/>
            <a:ext cx="291465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6"/>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472381"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472381" y="2241551"/>
            <a:ext cx="2901255"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9" name="Google Shape;39;p7"/>
          <p:cNvSpPr txBox="1"/>
          <p:nvPr>
            <p:ph idx="2" type="body"/>
          </p:nvPr>
        </p:nvSpPr>
        <p:spPr>
          <a:xfrm>
            <a:off x="472381" y="3340100"/>
            <a:ext cx="2901255"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7"/>
          <p:cNvSpPr txBox="1"/>
          <p:nvPr>
            <p:ph idx="3" type="body"/>
          </p:nvPr>
        </p:nvSpPr>
        <p:spPr>
          <a:xfrm>
            <a:off x="3471863" y="2241551"/>
            <a:ext cx="2915543"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 name="Google Shape;41;p7"/>
          <p:cNvSpPr txBox="1"/>
          <p:nvPr>
            <p:ph idx="4" type="body"/>
          </p:nvPr>
        </p:nvSpPr>
        <p:spPr>
          <a:xfrm>
            <a:off x="3471863" y="3340100"/>
            <a:ext cx="2915543"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7"/>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2915543" y="1316569"/>
            <a:ext cx="3471863" cy="6498167"/>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10"/>
          <p:cNvSpPr txBox="1"/>
          <p:nvPr>
            <p:ph idx="2" type="body"/>
          </p:nvPr>
        </p:nvSpPr>
        <p:spPr>
          <a:xfrm>
            <a:off x="472381" y="2743200"/>
            <a:ext cx="2211884"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10"/>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2915543" y="1316569"/>
            <a:ext cx="3471863" cy="6498167"/>
          </a:xfrm>
          <a:prstGeom prst="rect">
            <a:avLst/>
          </a:prstGeom>
          <a:noFill/>
          <a:ln>
            <a:noFill/>
          </a:ln>
        </p:spPr>
      </p:sp>
      <p:sp>
        <p:nvSpPr>
          <p:cNvPr id="64" name="Google Shape;64;p11"/>
          <p:cNvSpPr txBox="1"/>
          <p:nvPr>
            <p:ph idx="1" type="body"/>
          </p:nvPr>
        </p:nvSpPr>
        <p:spPr>
          <a:xfrm>
            <a:off x="472381" y="2743200"/>
            <a:ext cx="2211884"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8628763"/>
            <a:ext cx="6858000" cy="51523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Calibri"/>
              <a:ea typeface="Calibri"/>
              <a:cs typeface="Calibri"/>
              <a:sym typeface="Calibri"/>
            </a:endParaRPr>
          </a:p>
        </p:txBody>
      </p:sp>
      <p:sp>
        <p:nvSpPr>
          <p:cNvPr id="85" name="Google Shape;85;p1"/>
          <p:cNvSpPr/>
          <p:nvPr/>
        </p:nvSpPr>
        <p:spPr>
          <a:xfrm>
            <a:off x="0" y="4149"/>
            <a:ext cx="6858000" cy="173163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a:off x="380191" y="797467"/>
            <a:ext cx="60050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aleway ExtraBold"/>
                <a:ea typeface="Raleway ExtraBold"/>
                <a:cs typeface="Raleway ExtraBold"/>
                <a:sym typeface="Raleway ExtraBold"/>
              </a:rPr>
              <a:t>POWERING UP RECRUITMENT FOR AN ENGINEERING FIRM</a:t>
            </a:r>
            <a:endParaRPr/>
          </a:p>
        </p:txBody>
      </p:sp>
      <p:sp>
        <p:nvSpPr>
          <p:cNvPr id="87" name="Google Shape;87;p1"/>
          <p:cNvSpPr/>
          <p:nvPr/>
        </p:nvSpPr>
        <p:spPr>
          <a:xfrm>
            <a:off x="4572000" y="2019778"/>
            <a:ext cx="1794923" cy="294718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
          <p:cNvSpPr/>
          <p:nvPr/>
        </p:nvSpPr>
        <p:spPr>
          <a:xfrm>
            <a:off x="4572000" y="1969168"/>
            <a:ext cx="1794923" cy="9582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
          <p:cNvSpPr/>
          <p:nvPr/>
        </p:nvSpPr>
        <p:spPr>
          <a:xfrm>
            <a:off x="4642558" y="2194418"/>
            <a:ext cx="17243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Raleway"/>
                <a:ea typeface="Raleway"/>
                <a:cs typeface="Raleway"/>
                <a:sym typeface="Raleway"/>
              </a:rPr>
              <a:t>From the Client Manager</a:t>
            </a:r>
            <a:endParaRPr/>
          </a:p>
        </p:txBody>
      </p:sp>
      <p:sp>
        <p:nvSpPr>
          <p:cNvPr id="90" name="Google Shape;90;p1"/>
          <p:cNvSpPr/>
          <p:nvPr/>
        </p:nvSpPr>
        <p:spPr>
          <a:xfrm>
            <a:off x="4642558" y="2688229"/>
            <a:ext cx="1676638" cy="21603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000">
                <a:solidFill>
                  <a:schemeClr val="dk1"/>
                </a:solidFill>
                <a:latin typeface="Raleway Light"/>
                <a:ea typeface="Raleway Light"/>
                <a:cs typeface="Raleway Light"/>
                <a:sym typeface="Raleway Light"/>
              </a:rPr>
              <a:t>“We have been working with this client for a year and a half, and we have a really good idea of what we’re looking for and what flexibility may exist.”</a:t>
            </a:r>
            <a:endParaRPr/>
          </a:p>
          <a:p>
            <a:pPr indent="0" lvl="0" marL="0" marR="0" rtl="0" algn="l">
              <a:lnSpc>
                <a:spcPct val="107000"/>
              </a:lnSpc>
              <a:spcBef>
                <a:spcPts val="800"/>
              </a:spcBef>
              <a:spcAft>
                <a:spcPts val="0"/>
              </a:spcAft>
              <a:buNone/>
            </a:pPr>
            <a:r>
              <a:rPr lang="en-US" sz="1000">
                <a:solidFill>
                  <a:schemeClr val="dk1"/>
                </a:solidFill>
                <a:latin typeface="Raleway Light"/>
                <a:ea typeface="Raleway Light"/>
                <a:cs typeface="Raleway Light"/>
                <a:sym typeface="Raleway Light"/>
              </a:rPr>
              <a:t>Kristina Leege</a:t>
            </a:r>
            <a:br>
              <a:rPr lang="en-US" sz="1000">
                <a:solidFill>
                  <a:schemeClr val="dk1"/>
                </a:solidFill>
                <a:latin typeface="Raleway Light"/>
                <a:ea typeface="Raleway Light"/>
                <a:cs typeface="Raleway Light"/>
                <a:sym typeface="Raleway Light"/>
              </a:rPr>
            </a:br>
            <a:r>
              <a:rPr lang="en-US" sz="1000">
                <a:solidFill>
                  <a:schemeClr val="dk1"/>
                </a:solidFill>
                <a:latin typeface="Raleway Light"/>
                <a:ea typeface="Raleway Light"/>
                <a:cs typeface="Raleway Light"/>
                <a:sym typeface="Raleway Light"/>
              </a:rPr>
              <a:t>Client Manager</a:t>
            </a:r>
            <a:endParaRPr/>
          </a:p>
        </p:txBody>
      </p:sp>
      <p:sp>
        <p:nvSpPr>
          <p:cNvPr id="91" name="Google Shape;91;p1"/>
          <p:cNvSpPr/>
          <p:nvPr/>
        </p:nvSpPr>
        <p:spPr>
          <a:xfrm>
            <a:off x="4883857" y="5165540"/>
            <a:ext cx="172436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Raleway"/>
                <a:ea typeface="Raleway"/>
                <a:cs typeface="Raleway"/>
                <a:sym typeface="Raleway"/>
              </a:rPr>
              <a:t>Region</a:t>
            </a:r>
            <a:endParaRPr/>
          </a:p>
          <a:p>
            <a:pPr indent="0" lvl="0" marL="0" marR="0" rtl="0" algn="l">
              <a:spcBef>
                <a:spcPts val="0"/>
              </a:spcBef>
              <a:spcAft>
                <a:spcPts val="0"/>
              </a:spcAft>
              <a:buNone/>
            </a:pPr>
            <a:r>
              <a:rPr lang="en-US" sz="1000">
                <a:solidFill>
                  <a:schemeClr val="dk1"/>
                </a:solidFill>
                <a:latin typeface="Raleway Light"/>
                <a:ea typeface="Raleway Light"/>
                <a:cs typeface="Raleway Light"/>
                <a:sym typeface="Raleway Light"/>
              </a:rPr>
              <a:t>Midwest</a:t>
            </a:r>
            <a:endParaRPr/>
          </a:p>
        </p:txBody>
      </p:sp>
      <p:sp>
        <p:nvSpPr>
          <p:cNvPr id="92" name="Google Shape;92;p1"/>
          <p:cNvSpPr/>
          <p:nvPr/>
        </p:nvSpPr>
        <p:spPr>
          <a:xfrm>
            <a:off x="4883857" y="5663592"/>
            <a:ext cx="172436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Raleway"/>
                <a:ea typeface="Raleway"/>
                <a:cs typeface="Raleway"/>
                <a:sym typeface="Raleway"/>
              </a:rPr>
              <a:t>Industry</a:t>
            </a:r>
            <a:endParaRPr/>
          </a:p>
          <a:p>
            <a:pPr indent="0" lvl="0" marL="0" marR="0" rtl="0" algn="l">
              <a:spcBef>
                <a:spcPts val="0"/>
              </a:spcBef>
              <a:spcAft>
                <a:spcPts val="0"/>
              </a:spcAft>
              <a:buNone/>
            </a:pPr>
            <a:r>
              <a:rPr lang="en-US" sz="1000">
                <a:solidFill>
                  <a:schemeClr val="dk1"/>
                </a:solidFill>
                <a:latin typeface="Raleway Light"/>
                <a:ea typeface="Raleway Light"/>
                <a:cs typeface="Raleway Light"/>
                <a:sym typeface="Raleway Light"/>
              </a:rPr>
              <a:t>Critical Services</a:t>
            </a:r>
            <a:endParaRPr/>
          </a:p>
        </p:txBody>
      </p:sp>
      <p:sp>
        <p:nvSpPr>
          <p:cNvPr id="93" name="Google Shape;93;p1"/>
          <p:cNvSpPr/>
          <p:nvPr/>
        </p:nvSpPr>
        <p:spPr>
          <a:xfrm>
            <a:off x="4883849" y="6163875"/>
            <a:ext cx="1902600" cy="41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Raleway"/>
                <a:ea typeface="Raleway"/>
                <a:cs typeface="Raleway"/>
                <a:sym typeface="Raleway"/>
              </a:rPr>
              <a:t>Role</a:t>
            </a:r>
            <a:endParaRPr/>
          </a:p>
          <a:p>
            <a:pPr indent="0" lvl="0" marL="0" marR="0" rtl="0" algn="l">
              <a:spcBef>
                <a:spcPts val="0"/>
              </a:spcBef>
              <a:spcAft>
                <a:spcPts val="0"/>
              </a:spcAft>
              <a:buNone/>
            </a:pPr>
            <a:r>
              <a:rPr lang="en-US" sz="1000">
                <a:solidFill>
                  <a:schemeClr val="dk1"/>
                </a:solidFill>
                <a:latin typeface="Raleway Light"/>
                <a:ea typeface="Raleway Light"/>
                <a:cs typeface="Raleway Light"/>
                <a:sym typeface="Raleway Light"/>
              </a:rPr>
              <a:t>Power Utility Dist. </a:t>
            </a:r>
            <a:endParaRPr sz="1000">
              <a:solidFill>
                <a:schemeClr val="dk1"/>
              </a:solidFill>
              <a:latin typeface="Raleway Light"/>
              <a:ea typeface="Raleway Light"/>
              <a:cs typeface="Raleway Light"/>
              <a:sym typeface="Raleway Light"/>
            </a:endParaRPr>
          </a:p>
          <a:p>
            <a:pPr indent="0" lvl="0" marL="0" marR="0" rtl="0" algn="l">
              <a:spcBef>
                <a:spcPts val="0"/>
              </a:spcBef>
              <a:spcAft>
                <a:spcPts val="0"/>
              </a:spcAft>
              <a:buNone/>
            </a:pPr>
            <a:r>
              <a:rPr lang="en-US" sz="1000">
                <a:solidFill>
                  <a:schemeClr val="dk1"/>
                </a:solidFill>
                <a:latin typeface="Raleway Light"/>
                <a:ea typeface="Raleway Light"/>
                <a:cs typeface="Raleway Light"/>
                <a:sym typeface="Raleway Light"/>
              </a:rPr>
              <a:t>Designer II</a:t>
            </a:r>
            <a:endParaRPr/>
          </a:p>
        </p:txBody>
      </p:sp>
      <p:sp>
        <p:nvSpPr>
          <p:cNvPr id="94" name="Google Shape;94;p1"/>
          <p:cNvSpPr/>
          <p:nvPr/>
        </p:nvSpPr>
        <p:spPr>
          <a:xfrm>
            <a:off x="4883857" y="6821073"/>
            <a:ext cx="1724400" cy="41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Raleway"/>
                <a:ea typeface="Raleway"/>
                <a:cs typeface="Raleway"/>
                <a:sym typeface="Raleway"/>
              </a:rPr>
              <a:t>#twiceasnice Savings </a:t>
            </a:r>
            <a:br>
              <a:rPr b="1" lang="en-US" sz="1000">
                <a:solidFill>
                  <a:schemeClr val="dk1"/>
                </a:solidFill>
                <a:latin typeface="Raleway"/>
                <a:ea typeface="Raleway"/>
                <a:cs typeface="Raleway"/>
                <a:sym typeface="Raleway"/>
              </a:rPr>
            </a:br>
            <a:r>
              <a:rPr lang="en-US" sz="1000">
                <a:solidFill>
                  <a:schemeClr val="dk1"/>
                </a:solidFill>
                <a:latin typeface="Raleway Light"/>
                <a:ea typeface="Raleway Light"/>
                <a:cs typeface="Raleway Light"/>
                <a:sym typeface="Raleway Light"/>
              </a:rPr>
              <a:t>$9,921</a:t>
            </a:r>
            <a:endParaRPr/>
          </a:p>
        </p:txBody>
      </p:sp>
      <p:sp>
        <p:nvSpPr>
          <p:cNvPr id="95" name="Google Shape;95;p1"/>
          <p:cNvSpPr/>
          <p:nvPr/>
        </p:nvSpPr>
        <p:spPr>
          <a:xfrm>
            <a:off x="4883857" y="7321357"/>
            <a:ext cx="1724400" cy="41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Raleway"/>
                <a:ea typeface="Raleway"/>
                <a:cs typeface="Raleway"/>
                <a:sym typeface="Raleway"/>
              </a:rPr>
              <a:t>Placement Guarantee </a:t>
            </a:r>
            <a:br>
              <a:rPr b="1" lang="en-US" sz="1000">
                <a:solidFill>
                  <a:schemeClr val="dk1"/>
                </a:solidFill>
                <a:latin typeface="Raleway"/>
                <a:ea typeface="Raleway"/>
                <a:cs typeface="Raleway"/>
                <a:sym typeface="Raleway"/>
              </a:rPr>
            </a:br>
            <a:r>
              <a:rPr lang="en-US" sz="1000">
                <a:solidFill>
                  <a:schemeClr val="dk1"/>
                </a:solidFill>
                <a:latin typeface="Raleway Light"/>
                <a:ea typeface="Raleway Light"/>
                <a:cs typeface="Raleway Light"/>
                <a:sym typeface="Raleway Light"/>
              </a:rPr>
              <a:t>18-months</a:t>
            </a:r>
            <a:endParaRPr/>
          </a:p>
        </p:txBody>
      </p:sp>
      <p:cxnSp>
        <p:nvCxnSpPr>
          <p:cNvPr id="96" name="Google Shape;96;p1"/>
          <p:cNvCxnSpPr/>
          <p:nvPr/>
        </p:nvCxnSpPr>
        <p:spPr>
          <a:xfrm>
            <a:off x="4572000" y="5623948"/>
            <a:ext cx="1794922" cy="0"/>
          </a:xfrm>
          <a:prstGeom prst="straightConnector1">
            <a:avLst/>
          </a:prstGeom>
          <a:noFill/>
          <a:ln cap="flat" cmpd="sng" w="9525">
            <a:solidFill>
              <a:schemeClr val="dk1"/>
            </a:solidFill>
            <a:prstDash val="solid"/>
            <a:miter lim="800000"/>
            <a:headEnd len="sm" w="sm" type="none"/>
            <a:tailEnd len="sm" w="sm" type="none"/>
          </a:ln>
        </p:spPr>
      </p:cxnSp>
      <p:cxnSp>
        <p:nvCxnSpPr>
          <p:cNvPr id="97" name="Google Shape;97;p1"/>
          <p:cNvCxnSpPr/>
          <p:nvPr/>
        </p:nvCxnSpPr>
        <p:spPr>
          <a:xfrm>
            <a:off x="4572000" y="5123663"/>
            <a:ext cx="1794922" cy="0"/>
          </a:xfrm>
          <a:prstGeom prst="straightConnector1">
            <a:avLst/>
          </a:prstGeom>
          <a:noFill/>
          <a:ln cap="flat" cmpd="sng" w="9525">
            <a:solidFill>
              <a:schemeClr val="dk1"/>
            </a:solidFill>
            <a:prstDash val="solid"/>
            <a:miter lim="800000"/>
            <a:headEnd len="sm" w="sm" type="none"/>
            <a:tailEnd len="sm" w="sm" type="none"/>
          </a:ln>
        </p:spPr>
      </p:cxnSp>
      <p:pic>
        <p:nvPicPr>
          <p:cNvPr id="98" name="Google Shape;98;p1"/>
          <p:cNvPicPr preferRelativeResize="0"/>
          <p:nvPr/>
        </p:nvPicPr>
        <p:blipFill rotWithShape="1">
          <a:blip r:embed="rId3">
            <a:alphaModFix/>
          </a:blip>
          <a:srcRect b="0" l="0" r="0" t="0"/>
          <a:stretch/>
        </p:blipFill>
        <p:spPr>
          <a:xfrm>
            <a:off x="4572000" y="5223957"/>
            <a:ext cx="258522" cy="254483"/>
          </a:xfrm>
          <a:prstGeom prst="rect">
            <a:avLst/>
          </a:prstGeom>
          <a:noFill/>
          <a:ln>
            <a:noFill/>
          </a:ln>
        </p:spPr>
      </p:pic>
      <p:cxnSp>
        <p:nvCxnSpPr>
          <p:cNvPr id="99" name="Google Shape;99;p1"/>
          <p:cNvCxnSpPr/>
          <p:nvPr/>
        </p:nvCxnSpPr>
        <p:spPr>
          <a:xfrm>
            <a:off x="4572000" y="6734118"/>
            <a:ext cx="1794900" cy="0"/>
          </a:xfrm>
          <a:prstGeom prst="straightConnector1">
            <a:avLst/>
          </a:prstGeom>
          <a:noFill/>
          <a:ln cap="flat" cmpd="sng" w="9525">
            <a:solidFill>
              <a:schemeClr val="dk1"/>
            </a:solidFill>
            <a:prstDash val="solid"/>
            <a:miter lim="800000"/>
            <a:headEnd len="sm" w="sm" type="none"/>
            <a:tailEnd len="sm" w="sm" type="none"/>
          </a:ln>
        </p:spPr>
      </p:cxnSp>
      <p:cxnSp>
        <p:nvCxnSpPr>
          <p:cNvPr id="100" name="Google Shape;100;p1"/>
          <p:cNvCxnSpPr/>
          <p:nvPr/>
        </p:nvCxnSpPr>
        <p:spPr>
          <a:xfrm>
            <a:off x="4572000" y="6124233"/>
            <a:ext cx="1794922" cy="0"/>
          </a:xfrm>
          <a:prstGeom prst="straightConnector1">
            <a:avLst/>
          </a:prstGeom>
          <a:noFill/>
          <a:ln cap="flat" cmpd="sng" w="9525">
            <a:solidFill>
              <a:schemeClr val="dk1"/>
            </a:solidFill>
            <a:prstDash val="solid"/>
            <a:miter lim="800000"/>
            <a:headEnd len="sm" w="sm" type="none"/>
            <a:tailEnd len="sm" w="sm" type="none"/>
          </a:ln>
        </p:spPr>
      </p:cxnSp>
      <p:cxnSp>
        <p:nvCxnSpPr>
          <p:cNvPr id="101" name="Google Shape;101;p1"/>
          <p:cNvCxnSpPr/>
          <p:nvPr/>
        </p:nvCxnSpPr>
        <p:spPr>
          <a:xfrm>
            <a:off x="4572000" y="7782003"/>
            <a:ext cx="1794900" cy="0"/>
          </a:xfrm>
          <a:prstGeom prst="straightConnector1">
            <a:avLst/>
          </a:prstGeom>
          <a:noFill/>
          <a:ln cap="flat" cmpd="sng" w="9525">
            <a:solidFill>
              <a:schemeClr val="dk1"/>
            </a:solidFill>
            <a:prstDash val="solid"/>
            <a:miter lim="800000"/>
            <a:headEnd len="sm" w="sm" type="none"/>
            <a:tailEnd len="sm" w="sm" type="none"/>
          </a:ln>
        </p:spPr>
      </p:cxnSp>
      <p:cxnSp>
        <p:nvCxnSpPr>
          <p:cNvPr id="102" name="Google Shape;102;p1"/>
          <p:cNvCxnSpPr/>
          <p:nvPr/>
        </p:nvCxnSpPr>
        <p:spPr>
          <a:xfrm>
            <a:off x="4572000" y="7281716"/>
            <a:ext cx="1794900" cy="0"/>
          </a:xfrm>
          <a:prstGeom prst="straightConnector1">
            <a:avLst/>
          </a:prstGeom>
          <a:noFill/>
          <a:ln cap="flat" cmpd="sng" w="9525">
            <a:solidFill>
              <a:schemeClr val="dk1"/>
            </a:solidFill>
            <a:prstDash val="solid"/>
            <a:miter lim="800000"/>
            <a:headEnd len="sm" w="sm" type="none"/>
            <a:tailEnd len="sm" w="sm" type="none"/>
          </a:ln>
        </p:spPr>
      </p:cxnSp>
      <p:sp>
        <p:nvSpPr>
          <p:cNvPr id="103" name="Google Shape;103;p1"/>
          <p:cNvSpPr/>
          <p:nvPr/>
        </p:nvSpPr>
        <p:spPr>
          <a:xfrm>
            <a:off x="380191" y="1918543"/>
            <a:ext cx="3830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Raleway Medium"/>
                <a:ea typeface="Raleway Medium"/>
                <a:cs typeface="Raleway Medium"/>
                <a:sym typeface="Raleway Medium"/>
              </a:rPr>
              <a:t>THE CLIENT</a:t>
            </a:r>
            <a:endParaRPr/>
          </a:p>
        </p:txBody>
      </p:sp>
      <p:sp>
        <p:nvSpPr>
          <p:cNvPr id="104" name="Google Shape;104;p1"/>
          <p:cNvSpPr/>
          <p:nvPr/>
        </p:nvSpPr>
        <p:spPr>
          <a:xfrm>
            <a:off x="380191" y="2151571"/>
            <a:ext cx="3979158" cy="55168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950">
                <a:solidFill>
                  <a:schemeClr val="dk1"/>
                </a:solidFill>
                <a:latin typeface="Raleway Light"/>
                <a:ea typeface="Raleway Light"/>
                <a:cs typeface="Raleway Light"/>
                <a:sym typeface="Raleway Light"/>
              </a:rPr>
              <a:t>The client creates crucial infrastructure to deliver electricity. As an engineering and design firm with decades of experience, they have helped power and internet companies deliver critical resources to the public.</a:t>
            </a:r>
            <a:endParaRPr sz="950">
              <a:solidFill>
                <a:schemeClr val="dk1"/>
              </a:solidFill>
              <a:latin typeface="Raleway Light"/>
              <a:ea typeface="Raleway Light"/>
              <a:cs typeface="Raleway Light"/>
              <a:sym typeface="Raleway Light"/>
            </a:endParaRPr>
          </a:p>
        </p:txBody>
      </p:sp>
      <p:sp>
        <p:nvSpPr>
          <p:cNvPr id="105" name="Google Shape;105;p1"/>
          <p:cNvSpPr/>
          <p:nvPr/>
        </p:nvSpPr>
        <p:spPr>
          <a:xfrm>
            <a:off x="370850" y="2820464"/>
            <a:ext cx="3830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Raleway Medium"/>
                <a:ea typeface="Raleway Medium"/>
                <a:cs typeface="Raleway Medium"/>
                <a:sym typeface="Raleway Medium"/>
              </a:rPr>
              <a:t>THE ROLE</a:t>
            </a:r>
            <a:endParaRPr/>
          </a:p>
        </p:txBody>
      </p:sp>
      <p:sp>
        <p:nvSpPr>
          <p:cNvPr id="106" name="Google Shape;106;p1"/>
          <p:cNvSpPr/>
          <p:nvPr/>
        </p:nvSpPr>
        <p:spPr>
          <a:xfrm>
            <a:off x="370850" y="3053492"/>
            <a:ext cx="3979200" cy="1020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950">
                <a:solidFill>
                  <a:schemeClr val="dk1"/>
                </a:solidFill>
                <a:latin typeface="Raleway Light"/>
                <a:ea typeface="Raleway Light"/>
                <a:cs typeface="Raleway Light"/>
                <a:sym typeface="Raleway Light"/>
              </a:rPr>
              <a:t>The power utility distribution designer would be responsible for end-to-end design for the delivery of electricity. The client needed someone with at least two years of distribution design experience in the electric and power industry. Instead of the “jack-of-all-trades” trope, we needed to find a master of one.</a:t>
            </a:r>
            <a:endParaRPr sz="950">
              <a:solidFill>
                <a:schemeClr val="dk1"/>
              </a:solidFill>
              <a:latin typeface="Raleway Light"/>
              <a:ea typeface="Raleway Light"/>
              <a:cs typeface="Raleway Light"/>
              <a:sym typeface="Raleway Light"/>
            </a:endParaRPr>
          </a:p>
        </p:txBody>
      </p:sp>
      <p:sp>
        <p:nvSpPr>
          <p:cNvPr id="107" name="Google Shape;107;p1"/>
          <p:cNvSpPr/>
          <p:nvPr/>
        </p:nvSpPr>
        <p:spPr>
          <a:xfrm>
            <a:off x="370850" y="3920131"/>
            <a:ext cx="3830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Raleway Medium"/>
                <a:ea typeface="Raleway Medium"/>
                <a:cs typeface="Raleway Medium"/>
                <a:sym typeface="Raleway Medium"/>
              </a:rPr>
              <a:t>THE CHALLENGE</a:t>
            </a:r>
            <a:endParaRPr/>
          </a:p>
        </p:txBody>
      </p:sp>
      <p:sp>
        <p:nvSpPr>
          <p:cNvPr id="108" name="Google Shape;108;p1"/>
          <p:cNvSpPr/>
          <p:nvPr/>
        </p:nvSpPr>
        <p:spPr>
          <a:xfrm>
            <a:off x="370850" y="4153160"/>
            <a:ext cx="3979200" cy="8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50">
                <a:solidFill>
                  <a:schemeClr val="dk1"/>
                </a:solidFill>
                <a:latin typeface="Raleway Light"/>
                <a:ea typeface="Raleway Light"/>
                <a:cs typeface="Raleway Light"/>
                <a:sym typeface="Raleway Light"/>
              </a:rPr>
              <a:t>We have to turn the lights on for this search. For this client, we need to find candidates their internal recruiting team doesn’t find. While these are remote roles and the search can be done across the nation, there can still be candidate overlap. 50-75% of would-be candidates are typically rejected in these searches because the client has the candidates in their system. The challenge was finding a candidate the client didn’t know.</a:t>
            </a:r>
            <a:endParaRPr/>
          </a:p>
        </p:txBody>
      </p:sp>
      <p:sp>
        <p:nvSpPr>
          <p:cNvPr id="109" name="Google Shape;109;p1"/>
          <p:cNvSpPr/>
          <p:nvPr/>
        </p:nvSpPr>
        <p:spPr>
          <a:xfrm>
            <a:off x="370841" y="5224485"/>
            <a:ext cx="3830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Raleway Medium"/>
                <a:ea typeface="Raleway Medium"/>
                <a:cs typeface="Raleway Medium"/>
                <a:sym typeface="Raleway Medium"/>
              </a:rPr>
              <a:t>HOW #TWICEASNICE PARTNERED</a:t>
            </a:r>
            <a:endParaRPr/>
          </a:p>
        </p:txBody>
      </p:sp>
      <p:sp>
        <p:nvSpPr>
          <p:cNvPr id="110" name="Google Shape;110;p1"/>
          <p:cNvSpPr/>
          <p:nvPr/>
        </p:nvSpPr>
        <p:spPr>
          <a:xfrm>
            <a:off x="370841" y="5468272"/>
            <a:ext cx="3979200" cy="8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50">
                <a:solidFill>
                  <a:schemeClr val="dk1"/>
                </a:solidFill>
                <a:latin typeface="Raleway Light"/>
                <a:ea typeface="Raleway Light"/>
                <a:cs typeface="Raleway Light"/>
                <a:sym typeface="Raleway Light"/>
              </a:rPr>
              <a:t>The search had to be specific to find candidates within the industry. The talent pool can be shallow for these positions, so we thought outside of the box. The winning candidate has a background in telecom, but our senior recruiter saw how the candidate’s skills could benefit the client.</a:t>
            </a:r>
            <a:endParaRPr/>
          </a:p>
        </p:txBody>
      </p:sp>
      <p:sp>
        <p:nvSpPr>
          <p:cNvPr id="111" name="Google Shape;111;p1"/>
          <p:cNvSpPr/>
          <p:nvPr/>
        </p:nvSpPr>
        <p:spPr>
          <a:xfrm>
            <a:off x="370850" y="6295902"/>
            <a:ext cx="3830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Raleway Medium"/>
                <a:ea typeface="Raleway Medium"/>
                <a:cs typeface="Raleway Medium"/>
                <a:sym typeface="Raleway Medium"/>
              </a:rPr>
              <a:t>#TWICEASNICE RESULTS</a:t>
            </a:r>
            <a:endParaRPr/>
          </a:p>
        </p:txBody>
      </p:sp>
      <p:sp>
        <p:nvSpPr>
          <p:cNvPr id="112" name="Google Shape;112;p1"/>
          <p:cNvSpPr/>
          <p:nvPr/>
        </p:nvSpPr>
        <p:spPr>
          <a:xfrm>
            <a:off x="370850" y="6539689"/>
            <a:ext cx="3979158"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50">
                <a:solidFill>
                  <a:schemeClr val="dk1"/>
                </a:solidFill>
                <a:latin typeface="Raleway Light"/>
                <a:ea typeface="Raleway Light"/>
                <a:cs typeface="Raleway Light"/>
                <a:sym typeface="Raleway Light"/>
              </a:rPr>
              <a:t>This wasn’t our first rodeo, nor was it our first power utility distribution designer placement either. We’ve placed six designers for this client before. Despite searches with other recruiting firms, the client’s HR team says #twiceasnice Recruiting has the best handle on the candidate profile. Even with the specific requirements the client needed for this role, in under 100 days, the client had the perfect power utility distribution designer.</a:t>
            </a:r>
            <a:endParaRPr/>
          </a:p>
        </p:txBody>
      </p:sp>
      <p:sp>
        <p:nvSpPr>
          <p:cNvPr id="113" name="Google Shape;113;p1"/>
          <p:cNvSpPr/>
          <p:nvPr/>
        </p:nvSpPr>
        <p:spPr>
          <a:xfrm>
            <a:off x="370825" y="7685343"/>
            <a:ext cx="3830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Raleway Medium"/>
                <a:ea typeface="Raleway Medium"/>
                <a:cs typeface="Raleway Medium"/>
                <a:sym typeface="Raleway Medium"/>
              </a:rPr>
              <a:t>WE’D LIKE TO PARTNER WITH YOU</a:t>
            </a:r>
            <a:endParaRPr/>
          </a:p>
        </p:txBody>
      </p:sp>
      <p:sp>
        <p:nvSpPr>
          <p:cNvPr id="114" name="Google Shape;114;p1"/>
          <p:cNvSpPr/>
          <p:nvPr/>
        </p:nvSpPr>
        <p:spPr>
          <a:xfrm>
            <a:off x="370825" y="7929130"/>
            <a:ext cx="3979200" cy="5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50">
                <a:solidFill>
                  <a:schemeClr val="dk1"/>
                </a:solidFill>
                <a:latin typeface="Raleway Light"/>
                <a:ea typeface="Raleway Light"/>
                <a:cs typeface="Raleway Light"/>
                <a:sym typeface="Raleway Light"/>
              </a:rPr>
              <a:t>We help our clients save money and hire better with our custom-built searches, 9.9% fee, and 18-month guarantee. If you need to find a partner to work on your searches, contact us.</a:t>
            </a:r>
            <a:endParaRPr/>
          </a:p>
        </p:txBody>
      </p:sp>
      <p:pic>
        <p:nvPicPr>
          <p:cNvPr id="115" name="Google Shape;115;p1"/>
          <p:cNvPicPr preferRelativeResize="0"/>
          <p:nvPr/>
        </p:nvPicPr>
        <p:blipFill rotWithShape="1">
          <a:blip r:embed="rId4">
            <a:alphaModFix/>
          </a:blip>
          <a:srcRect b="0" l="0" r="0" t="0"/>
          <a:stretch/>
        </p:blipFill>
        <p:spPr>
          <a:xfrm>
            <a:off x="4609840" y="5751835"/>
            <a:ext cx="272584" cy="254483"/>
          </a:xfrm>
          <a:prstGeom prst="rect">
            <a:avLst/>
          </a:prstGeom>
          <a:noFill/>
          <a:ln>
            <a:noFill/>
          </a:ln>
        </p:spPr>
      </p:pic>
      <p:pic>
        <p:nvPicPr>
          <p:cNvPr id="116" name="Google Shape;116;p1"/>
          <p:cNvPicPr preferRelativeResize="0"/>
          <p:nvPr/>
        </p:nvPicPr>
        <p:blipFill rotWithShape="1">
          <a:blip r:embed="rId5">
            <a:alphaModFix/>
          </a:blip>
          <a:srcRect b="0" l="0" r="0" t="0"/>
          <a:stretch/>
        </p:blipFill>
        <p:spPr>
          <a:xfrm>
            <a:off x="4609840" y="6201447"/>
            <a:ext cx="220203" cy="326794"/>
          </a:xfrm>
          <a:prstGeom prst="rect">
            <a:avLst/>
          </a:prstGeom>
          <a:noFill/>
          <a:ln>
            <a:noFill/>
          </a:ln>
        </p:spPr>
      </p:pic>
      <p:pic>
        <p:nvPicPr>
          <p:cNvPr id="117" name="Google Shape;117;p1"/>
          <p:cNvPicPr preferRelativeResize="0"/>
          <p:nvPr/>
        </p:nvPicPr>
        <p:blipFill rotWithShape="1">
          <a:blip r:embed="rId6">
            <a:alphaModFix/>
          </a:blip>
          <a:srcRect b="0" l="0" r="0" t="0"/>
          <a:stretch/>
        </p:blipFill>
        <p:spPr>
          <a:xfrm>
            <a:off x="4598708" y="6878073"/>
            <a:ext cx="272584" cy="267260"/>
          </a:xfrm>
          <a:prstGeom prst="rect">
            <a:avLst/>
          </a:prstGeom>
          <a:noFill/>
          <a:ln>
            <a:noFill/>
          </a:ln>
        </p:spPr>
      </p:pic>
      <p:pic>
        <p:nvPicPr>
          <p:cNvPr id="118" name="Google Shape;118;p1"/>
          <p:cNvPicPr preferRelativeResize="0"/>
          <p:nvPr/>
        </p:nvPicPr>
        <p:blipFill rotWithShape="1">
          <a:blip r:embed="rId7">
            <a:alphaModFix/>
          </a:blip>
          <a:srcRect b="0" l="0" r="0" t="0"/>
          <a:stretch/>
        </p:blipFill>
        <p:spPr>
          <a:xfrm>
            <a:off x="4598708" y="7394594"/>
            <a:ext cx="261610" cy="261610"/>
          </a:xfrm>
          <a:prstGeom prst="rect">
            <a:avLst/>
          </a:prstGeom>
          <a:noFill/>
          <a:ln>
            <a:noFill/>
          </a:ln>
        </p:spPr>
      </p:pic>
      <p:sp>
        <p:nvSpPr>
          <p:cNvPr id="119" name="Google Shape;119;p1"/>
          <p:cNvSpPr/>
          <p:nvPr/>
        </p:nvSpPr>
        <p:spPr>
          <a:xfrm>
            <a:off x="472759" y="561599"/>
            <a:ext cx="990600" cy="246221"/>
          </a:xfrm>
          <a:prstGeom prst="rect">
            <a:avLst/>
          </a:prstGeom>
          <a:solidFill>
            <a:srgbClr val="26262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lt1"/>
                </a:solidFill>
                <a:latin typeface="Raleway"/>
                <a:ea typeface="Raleway"/>
                <a:cs typeface="Raleway"/>
                <a:sym typeface="Raleway"/>
              </a:rPr>
              <a:t>CASE STUDY</a:t>
            </a:r>
            <a:endParaRPr/>
          </a:p>
        </p:txBody>
      </p:sp>
      <p:sp>
        <p:nvSpPr>
          <p:cNvPr id="120" name="Google Shape;120;p1"/>
          <p:cNvSpPr/>
          <p:nvPr/>
        </p:nvSpPr>
        <p:spPr>
          <a:xfrm>
            <a:off x="381358" y="8780047"/>
            <a:ext cx="170152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Raleway"/>
                <a:ea typeface="Raleway"/>
                <a:cs typeface="Raleway"/>
                <a:sym typeface="Raleway"/>
              </a:rPr>
              <a:t>twonice.com </a:t>
            </a:r>
            <a:endParaRPr/>
          </a:p>
        </p:txBody>
      </p:sp>
      <p:pic>
        <p:nvPicPr>
          <p:cNvPr id="121" name="Google Shape;121;p1"/>
          <p:cNvPicPr preferRelativeResize="0"/>
          <p:nvPr/>
        </p:nvPicPr>
        <p:blipFill rotWithShape="1">
          <a:blip r:embed="rId8">
            <a:alphaModFix/>
          </a:blip>
          <a:srcRect b="0" l="0" r="0" t="0"/>
          <a:stretch/>
        </p:blipFill>
        <p:spPr>
          <a:xfrm>
            <a:off x="5787829" y="8596757"/>
            <a:ext cx="597412" cy="597412"/>
          </a:xfrm>
          <a:prstGeom prst="rect">
            <a:avLst/>
          </a:prstGeom>
          <a:noFill/>
          <a:ln>
            <a:noFill/>
          </a:ln>
        </p:spPr>
      </p:pic>
      <p:sp>
        <p:nvSpPr>
          <p:cNvPr id="122" name="Google Shape;122;p1"/>
          <p:cNvSpPr/>
          <p:nvPr/>
        </p:nvSpPr>
        <p:spPr>
          <a:xfrm>
            <a:off x="2641167" y="8780311"/>
            <a:ext cx="153760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Raleway"/>
                <a:ea typeface="Raleway"/>
                <a:cs typeface="Raleway"/>
                <a:sym typeface="Raleway"/>
              </a:rPr>
              <a:t>Save Money. Hire better</a:t>
            </a:r>
            <a:r>
              <a:rPr lang="en-US" sz="900">
                <a:solidFill>
                  <a:schemeClr val="dk1"/>
                </a:solidFill>
                <a:latin typeface="Raleway"/>
                <a:ea typeface="Raleway"/>
                <a:cs typeface="Raleway"/>
                <a:sym typeface="Raleway"/>
              </a:rPr>
              <a:t>.</a:t>
            </a:r>
            <a:endParaRPr sz="9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2020-05-03T14:48:27Z</dcterms:created>
  <dc:creator>Microsoft Office User</dc:creator>
</cp:coreProperties>
</file>